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2" r:id="rId3"/>
    <p:sldId id="263" r:id="rId4"/>
    <p:sldId id="264" r:id="rId5"/>
    <p:sldId id="265" r:id="rId6"/>
    <p:sldId id="266" r:id="rId7"/>
    <p:sldId id="256" r:id="rId8"/>
    <p:sldId id="258" r:id="rId9"/>
    <p:sldId id="259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65AAB-28D0-4B9A-BFF0-DB9EE0C69F25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5557D737-D76E-4447-91D9-B8A56F3F6D6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Teknik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20524EA7-DA7B-4A8D-B65B-3B76F48719B0}" type="parTrans" cxnId="{E6CCBF85-2896-46E5-8BB5-DAF8B1E37312}">
      <dgm:prSet/>
      <dgm:spPr/>
    </dgm:pt>
    <dgm:pt modelId="{B9C1A88A-7CEE-4717-9195-E77479D59D23}" type="sibTrans" cxnId="{E6CCBF85-2896-46E5-8BB5-DAF8B1E37312}">
      <dgm:prSet/>
      <dgm:spPr/>
    </dgm:pt>
    <dgm:pt modelId="{27041B16-165D-48FD-BE0F-9BC87E26529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Yöntem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tr-TR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F348240F-7C22-4BFE-BE4D-28328B350531}" type="parTrans" cxnId="{D8DE92D2-919E-4059-AC44-51324C4C40F0}">
      <dgm:prSet/>
      <dgm:spPr/>
    </dgm:pt>
    <dgm:pt modelId="{C1AD341D-0879-44E6-BB0A-AC4FBA4961C5}" type="sibTrans" cxnId="{D8DE92D2-919E-4059-AC44-51324C4C40F0}">
      <dgm:prSet/>
      <dgm:spPr/>
    </dgm:pt>
    <dgm:pt modelId="{72157E42-9208-411C-AB01-6974C797268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Yaklaşım</a:t>
          </a:r>
          <a:endParaRPr kumimoji="0" lang="en-US" altLang="tr-TR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ACFBF0D7-2537-4C6E-8EA2-986E614E23C7}" type="parTrans" cxnId="{745464F5-EE12-411A-BF3A-DB466CD4E7FF}">
      <dgm:prSet/>
      <dgm:spPr/>
    </dgm:pt>
    <dgm:pt modelId="{24C6B590-B20C-47B6-B44A-C898A702B6E9}" type="sibTrans" cxnId="{745464F5-EE12-411A-BF3A-DB466CD4E7FF}">
      <dgm:prSet/>
      <dgm:spPr/>
    </dgm:pt>
    <dgm:pt modelId="{7336D928-BA0C-4BF3-A6CD-611AB2E6A3A3}" type="pres">
      <dgm:prSet presAssocID="{1F265AAB-28D0-4B9A-BFF0-DB9EE0C69F25}" presName="composite" presStyleCnt="0">
        <dgm:presLayoutVars>
          <dgm:chMax val="5"/>
          <dgm:dir/>
          <dgm:resizeHandles val="exact"/>
        </dgm:presLayoutVars>
      </dgm:prSet>
      <dgm:spPr/>
    </dgm:pt>
    <dgm:pt modelId="{083BF854-74FA-4468-AE5B-8EDCEFF451CD}" type="pres">
      <dgm:prSet presAssocID="{5557D737-D76E-4447-91D9-B8A56F3F6D6F}" presName="circle1" presStyleLbl="lnNode1" presStyleIdx="0" presStyleCnt="3"/>
      <dgm:spPr/>
    </dgm:pt>
    <dgm:pt modelId="{5893F2F5-619E-4718-8627-3DE129BEAEB6}" type="pres">
      <dgm:prSet presAssocID="{5557D737-D76E-4447-91D9-B8A56F3F6D6F}" presName="text1" presStyleLbl="revTx" presStyleIdx="0" presStyleCnt="3">
        <dgm:presLayoutVars>
          <dgm:bulletEnabled val="1"/>
        </dgm:presLayoutVars>
      </dgm:prSet>
      <dgm:spPr/>
    </dgm:pt>
    <dgm:pt modelId="{434D769D-97D8-4AB9-A1BF-0462CC01259E}" type="pres">
      <dgm:prSet presAssocID="{5557D737-D76E-4447-91D9-B8A56F3F6D6F}" presName="line1" presStyleLbl="callout" presStyleIdx="0" presStyleCnt="6"/>
      <dgm:spPr/>
    </dgm:pt>
    <dgm:pt modelId="{ACFF4F2C-367B-4054-A33B-F813E2106F98}" type="pres">
      <dgm:prSet presAssocID="{5557D737-D76E-4447-91D9-B8A56F3F6D6F}" presName="d1" presStyleLbl="callout" presStyleIdx="1" presStyleCnt="6"/>
      <dgm:spPr/>
    </dgm:pt>
    <dgm:pt modelId="{0D19F34D-9A32-45B1-A83A-39861FFB7CE1}" type="pres">
      <dgm:prSet presAssocID="{27041B16-165D-48FD-BE0F-9BC87E265290}" presName="circle2" presStyleLbl="lnNode1" presStyleIdx="1" presStyleCnt="3"/>
      <dgm:spPr/>
    </dgm:pt>
    <dgm:pt modelId="{5AAE41D1-2EDF-4C1C-94EC-E5DE2CB0FB88}" type="pres">
      <dgm:prSet presAssocID="{27041B16-165D-48FD-BE0F-9BC87E265290}" presName="text2" presStyleLbl="revTx" presStyleIdx="1" presStyleCnt="3">
        <dgm:presLayoutVars>
          <dgm:bulletEnabled val="1"/>
        </dgm:presLayoutVars>
      </dgm:prSet>
      <dgm:spPr/>
    </dgm:pt>
    <dgm:pt modelId="{498B4276-B1C5-4F0A-A239-9785E60A0A72}" type="pres">
      <dgm:prSet presAssocID="{27041B16-165D-48FD-BE0F-9BC87E265290}" presName="line2" presStyleLbl="callout" presStyleIdx="2" presStyleCnt="6"/>
      <dgm:spPr/>
    </dgm:pt>
    <dgm:pt modelId="{B6E1F6F0-76CE-403E-8E58-982821E72E36}" type="pres">
      <dgm:prSet presAssocID="{27041B16-165D-48FD-BE0F-9BC87E265290}" presName="d2" presStyleLbl="callout" presStyleIdx="3" presStyleCnt="6"/>
      <dgm:spPr/>
    </dgm:pt>
    <dgm:pt modelId="{B4ECC28C-9557-4E0A-8AEE-5FB812FA478C}" type="pres">
      <dgm:prSet presAssocID="{72157E42-9208-411C-AB01-6974C797268B}" presName="circle3" presStyleLbl="lnNode1" presStyleIdx="2" presStyleCnt="3"/>
      <dgm:spPr/>
    </dgm:pt>
    <dgm:pt modelId="{BFB5A2A1-21A8-45A7-83B1-804E8D968006}" type="pres">
      <dgm:prSet presAssocID="{72157E42-9208-411C-AB01-6974C797268B}" presName="text3" presStyleLbl="revTx" presStyleIdx="2" presStyleCnt="3">
        <dgm:presLayoutVars>
          <dgm:bulletEnabled val="1"/>
        </dgm:presLayoutVars>
      </dgm:prSet>
      <dgm:spPr/>
    </dgm:pt>
    <dgm:pt modelId="{65382469-D1CD-4B95-8DB0-9B42312B63EE}" type="pres">
      <dgm:prSet presAssocID="{72157E42-9208-411C-AB01-6974C797268B}" presName="line3" presStyleLbl="callout" presStyleIdx="4" presStyleCnt="6"/>
      <dgm:spPr/>
    </dgm:pt>
    <dgm:pt modelId="{53AFE05C-C401-4EF9-BA9B-607A981C7850}" type="pres">
      <dgm:prSet presAssocID="{72157E42-9208-411C-AB01-6974C797268B}" presName="d3" presStyleLbl="callout" presStyleIdx="5" presStyleCnt="6"/>
      <dgm:spPr/>
    </dgm:pt>
  </dgm:ptLst>
  <dgm:cxnLst>
    <dgm:cxn modelId="{E54C2F6B-C46E-4F4E-B0C0-3905AD6A0525}" type="presOf" srcId="{5557D737-D76E-4447-91D9-B8A56F3F6D6F}" destId="{5893F2F5-619E-4718-8627-3DE129BEAEB6}" srcOrd="0" destOrd="0" presId="urn:microsoft.com/office/officeart/2005/8/layout/target1"/>
    <dgm:cxn modelId="{E6CCBF85-2896-46E5-8BB5-DAF8B1E37312}" srcId="{1F265AAB-28D0-4B9A-BFF0-DB9EE0C69F25}" destId="{5557D737-D76E-4447-91D9-B8A56F3F6D6F}" srcOrd="0" destOrd="0" parTransId="{20524EA7-DA7B-4A8D-B65B-3B76F48719B0}" sibTransId="{B9C1A88A-7CEE-4717-9195-E77479D59D23}"/>
    <dgm:cxn modelId="{107AFF96-B753-49E4-82E2-B438F219A9DA}" type="presOf" srcId="{72157E42-9208-411C-AB01-6974C797268B}" destId="{BFB5A2A1-21A8-45A7-83B1-804E8D968006}" srcOrd="0" destOrd="0" presId="urn:microsoft.com/office/officeart/2005/8/layout/target1"/>
    <dgm:cxn modelId="{7A61FAB0-6CC7-465A-B906-5BB5F509F992}" type="presOf" srcId="{27041B16-165D-48FD-BE0F-9BC87E265290}" destId="{5AAE41D1-2EDF-4C1C-94EC-E5DE2CB0FB88}" srcOrd="0" destOrd="0" presId="urn:microsoft.com/office/officeart/2005/8/layout/target1"/>
    <dgm:cxn modelId="{60E717B5-B2F8-42CC-958B-B2DB94A1C649}" type="presOf" srcId="{1F265AAB-28D0-4B9A-BFF0-DB9EE0C69F25}" destId="{7336D928-BA0C-4BF3-A6CD-611AB2E6A3A3}" srcOrd="0" destOrd="0" presId="urn:microsoft.com/office/officeart/2005/8/layout/target1"/>
    <dgm:cxn modelId="{D8DE92D2-919E-4059-AC44-51324C4C40F0}" srcId="{1F265AAB-28D0-4B9A-BFF0-DB9EE0C69F25}" destId="{27041B16-165D-48FD-BE0F-9BC87E265290}" srcOrd="1" destOrd="0" parTransId="{F348240F-7C22-4BFE-BE4D-28328B350531}" sibTransId="{C1AD341D-0879-44E6-BB0A-AC4FBA4961C5}"/>
    <dgm:cxn modelId="{745464F5-EE12-411A-BF3A-DB466CD4E7FF}" srcId="{1F265AAB-28D0-4B9A-BFF0-DB9EE0C69F25}" destId="{72157E42-9208-411C-AB01-6974C797268B}" srcOrd="2" destOrd="0" parTransId="{ACFBF0D7-2537-4C6E-8EA2-986E614E23C7}" sibTransId="{24C6B590-B20C-47B6-B44A-C898A702B6E9}"/>
    <dgm:cxn modelId="{AF1CD7D6-E177-4C58-B1D8-3591B1077BA5}" type="presParOf" srcId="{7336D928-BA0C-4BF3-A6CD-611AB2E6A3A3}" destId="{083BF854-74FA-4468-AE5B-8EDCEFF451CD}" srcOrd="0" destOrd="0" presId="urn:microsoft.com/office/officeart/2005/8/layout/target1"/>
    <dgm:cxn modelId="{9DF82DEA-390F-4519-B218-A5D7E59EFE2C}" type="presParOf" srcId="{7336D928-BA0C-4BF3-A6CD-611AB2E6A3A3}" destId="{5893F2F5-619E-4718-8627-3DE129BEAEB6}" srcOrd="1" destOrd="0" presId="urn:microsoft.com/office/officeart/2005/8/layout/target1"/>
    <dgm:cxn modelId="{F8862B52-E26C-4D73-AC83-E3DB95EC4220}" type="presParOf" srcId="{7336D928-BA0C-4BF3-A6CD-611AB2E6A3A3}" destId="{434D769D-97D8-4AB9-A1BF-0462CC01259E}" srcOrd="2" destOrd="0" presId="urn:microsoft.com/office/officeart/2005/8/layout/target1"/>
    <dgm:cxn modelId="{32A89977-DD70-416D-B2C3-61AD5A029260}" type="presParOf" srcId="{7336D928-BA0C-4BF3-A6CD-611AB2E6A3A3}" destId="{ACFF4F2C-367B-4054-A33B-F813E2106F98}" srcOrd="3" destOrd="0" presId="urn:microsoft.com/office/officeart/2005/8/layout/target1"/>
    <dgm:cxn modelId="{2336B4A7-7DF2-488A-99ED-561CABA489CE}" type="presParOf" srcId="{7336D928-BA0C-4BF3-A6CD-611AB2E6A3A3}" destId="{0D19F34D-9A32-45B1-A83A-39861FFB7CE1}" srcOrd="4" destOrd="0" presId="urn:microsoft.com/office/officeart/2005/8/layout/target1"/>
    <dgm:cxn modelId="{9FBBE1CB-DE71-486B-95DB-44FCBA1CB4EB}" type="presParOf" srcId="{7336D928-BA0C-4BF3-A6CD-611AB2E6A3A3}" destId="{5AAE41D1-2EDF-4C1C-94EC-E5DE2CB0FB88}" srcOrd="5" destOrd="0" presId="urn:microsoft.com/office/officeart/2005/8/layout/target1"/>
    <dgm:cxn modelId="{9E628EEA-E71E-4575-B248-DBADD4FAEC37}" type="presParOf" srcId="{7336D928-BA0C-4BF3-A6CD-611AB2E6A3A3}" destId="{498B4276-B1C5-4F0A-A239-9785E60A0A72}" srcOrd="6" destOrd="0" presId="urn:microsoft.com/office/officeart/2005/8/layout/target1"/>
    <dgm:cxn modelId="{B448E29B-F95A-47D7-8C9B-48645FBE825C}" type="presParOf" srcId="{7336D928-BA0C-4BF3-A6CD-611AB2E6A3A3}" destId="{B6E1F6F0-76CE-403E-8E58-982821E72E36}" srcOrd="7" destOrd="0" presId="urn:microsoft.com/office/officeart/2005/8/layout/target1"/>
    <dgm:cxn modelId="{847CDD1D-7F2A-4186-92FE-2DE7273214EB}" type="presParOf" srcId="{7336D928-BA0C-4BF3-A6CD-611AB2E6A3A3}" destId="{B4ECC28C-9557-4E0A-8AEE-5FB812FA478C}" srcOrd="8" destOrd="0" presId="urn:microsoft.com/office/officeart/2005/8/layout/target1"/>
    <dgm:cxn modelId="{4D00E5F4-79BC-4DAC-98A6-85E01C8A3F64}" type="presParOf" srcId="{7336D928-BA0C-4BF3-A6CD-611AB2E6A3A3}" destId="{BFB5A2A1-21A8-45A7-83B1-804E8D968006}" srcOrd="9" destOrd="0" presId="urn:microsoft.com/office/officeart/2005/8/layout/target1"/>
    <dgm:cxn modelId="{3DA91FF8-106C-476C-93B1-5D0BFF47C392}" type="presParOf" srcId="{7336D928-BA0C-4BF3-A6CD-611AB2E6A3A3}" destId="{65382469-D1CD-4B95-8DB0-9B42312B63EE}" srcOrd="10" destOrd="0" presId="urn:microsoft.com/office/officeart/2005/8/layout/target1"/>
    <dgm:cxn modelId="{693E8E93-2CDA-49F4-B47E-541944BA31CC}" type="presParOf" srcId="{7336D928-BA0C-4BF3-A6CD-611AB2E6A3A3}" destId="{53AFE05C-C401-4EF9-BA9B-607A981C7850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CC28C-9557-4E0A-8AEE-5FB812FA478C}">
      <dsp:nvSpPr>
        <dsp:cNvPr id="0" name=""/>
        <dsp:cNvSpPr/>
      </dsp:nvSpPr>
      <dsp:spPr>
        <a:xfrm>
          <a:off x="1223367" y="982265"/>
          <a:ext cx="2946796" cy="2946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9F34D-9A32-45B1-A83A-39861FFB7CE1}">
      <dsp:nvSpPr>
        <dsp:cNvPr id="0" name=""/>
        <dsp:cNvSpPr/>
      </dsp:nvSpPr>
      <dsp:spPr>
        <a:xfrm>
          <a:off x="1812726" y="1571624"/>
          <a:ext cx="1768077" cy="1768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BF854-74FA-4468-AE5B-8EDCEFF451CD}">
      <dsp:nvSpPr>
        <dsp:cNvPr id="0" name=""/>
        <dsp:cNvSpPr/>
      </dsp:nvSpPr>
      <dsp:spPr>
        <a:xfrm>
          <a:off x="2402085" y="2160984"/>
          <a:ext cx="589359" cy="589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3F2F5-619E-4718-8627-3DE129BEAEB6}">
      <dsp:nvSpPr>
        <dsp:cNvPr id="0" name=""/>
        <dsp:cNvSpPr/>
      </dsp:nvSpPr>
      <dsp:spPr>
        <a:xfrm>
          <a:off x="4661296" y="0"/>
          <a:ext cx="1473398" cy="85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sz="2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Teknik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tr-TR" sz="2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sp:txBody>
      <dsp:txXfrm>
        <a:off x="4661296" y="0"/>
        <a:ext cx="1473398" cy="859482"/>
      </dsp:txXfrm>
    </dsp:sp>
    <dsp:sp modelId="{434D769D-97D8-4AB9-A1BF-0462CC01259E}">
      <dsp:nvSpPr>
        <dsp:cNvPr id="0" name=""/>
        <dsp:cNvSpPr/>
      </dsp:nvSpPr>
      <dsp:spPr>
        <a:xfrm>
          <a:off x="4292946" y="429741"/>
          <a:ext cx="368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F4F2C-367B-4054-A33B-F813E2106F98}">
      <dsp:nvSpPr>
        <dsp:cNvPr id="0" name=""/>
        <dsp:cNvSpPr/>
      </dsp:nvSpPr>
      <dsp:spPr>
        <a:xfrm rot="5400000">
          <a:off x="2481403" y="645593"/>
          <a:ext cx="2025431" cy="159470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E41D1-2EDF-4C1C-94EC-E5DE2CB0FB88}">
      <dsp:nvSpPr>
        <dsp:cNvPr id="0" name=""/>
        <dsp:cNvSpPr/>
      </dsp:nvSpPr>
      <dsp:spPr>
        <a:xfrm>
          <a:off x="4661296" y="859482"/>
          <a:ext cx="1473398" cy="85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sz="2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Yöntem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tr-TR" sz="2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sp:txBody>
      <dsp:txXfrm>
        <a:off x="4661296" y="859482"/>
        <a:ext cx="1473398" cy="859482"/>
      </dsp:txXfrm>
    </dsp:sp>
    <dsp:sp modelId="{498B4276-B1C5-4F0A-A239-9785E60A0A72}">
      <dsp:nvSpPr>
        <dsp:cNvPr id="0" name=""/>
        <dsp:cNvSpPr/>
      </dsp:nvSpPr>
      <dsp:spPr>
        <a:xfrm>
          <a:off x="4292946" y="1289223"/>
          <a:ext cx="368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1F6F0-76CE-403E-8E58-982821E72E36}">
      <dsp:nvSpPr>
        <dsp:cNvPr id="0" name=""/>
        <dsp:cNvSpPr/>
      </dsp:nvSpPr>
      <dsp:spPr>
        <a:xfrm rot="5400000">
          <a:off x="2916154" y="1491668"/>
          <a:ext cx="1578304" cy="11723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5A2A1-21A8-45A7-83B1-804E8D968006}">
      <dsp:nvSpPr>
        <dsp:cNvPr id="0" name=""/>
        <dsp:cNvSpPr/>
      </dsp:nvSpPr>
      <dsp:spPr>
        <a:xfrm>
          <a:off x="4661296" y="1718964"/>
          <a:ext cx="1473398" cy="85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sz="2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Yaklaşım</a:t>
          </a:r>
          <a:endParaRPr kumimoji="0" lang="en-US" altLang="tr-TR" sz="2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sp:txBody>
      <dsp:txXfrm>
        <a:off x="4661296" y="1718964"/>
        <a:ext cx="1473398" cy="859482"/>
      </dsp:txXfrm>
    </dsp:sp>
    <dsp:sp modelId="{65382469-D1CD-4B95-8DB0-9B42312B63EE}">
      <dsp:nvSpPr>
        <dsp:cNvPr id="0" name=""/>
        <dsp:cNvSpPr/>
      </dsp:nvSpPr>
      <dsp:spPr>
        <a:xfrm>
          <a:off x="4292946" y="2148705"/>
          <a:ext cx="368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FE05C-C401-4EF9-BA9B-607A981C7850}">
      <dsp:nvSpPr>
        <dsp:cNvPr id="0" name=""/>
        <dsp:cNvSpPr/>
      </dsp:nvSpPr>
      <dsp:spPr>
        <a:xfrm rot="5400000">
          <a:off x="3351445" y="2337055"/>
          <a:ext cx="1127640" cy="74995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3BF3BAB7-704F-4DCF-B8AC-8BC02A39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9A22A-D0CD-4389-A5B2-18294B00DE8D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7946FD7A-6326-4CFB-9BFC-72C1B1DF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E737EA78-0DAD-41ED-886E-C6AF3226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FD44B-1976-4BEE-9D80-89D60C7453D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397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6F7B8187-0C2F-415A-895A-8A3C8756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6FE0A-BDAA-4C1A-ADE9-0C9839611B81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AA7B0328-002F-4D26-B851-6AD19320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36DDC7D4-0E96-4CB5-ABBC-7E10AE06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A4144-1D8F-48FE-8A01-C19BB992818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133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D1890CF7-D522-4AAF-8EBF-202E397C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733A-7C43-4E71-B82B-9AD26C047541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F8FEF27E-3789-4B15-828A-E9233591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ED9D0B2E-1A0C-4064-9BF3-1EE36458F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CB079-3A05-4D23-9400-AC98FFCE669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92162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913" y="203200"/>
            <a:ext cx="7488237" cy="77787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476375" y="1350963"/>
            <a:ext cx="6696075" cy="4525962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9063CD-D63B-46F2-8F48-46A093463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22EB1C-C0C2-49E3-88C9-46CA62F3A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217405-1C6F-4019-BC36-C6B4AA8CD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0A393-293E-4B46-B5E5-10B4A9C9554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042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5E53697D-14C1-4E6F-9ABE-3F4B1B85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83C7-6093-47CB-88A2-C7A5D8D37CEC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4822E063-A20E-4A17-99D4-97F6C588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D4AC9C99-5168-41B0-AF87-E36FBA853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71205-073B-45D0-9C7D-51507E11F3F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216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09E8FFF3-78DD-49EA-985C-02038C9D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396DA-4014-4F7A-A058-55F21FA1ADFD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9238B03F-AD11-4489-B26A-D79F9B68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0D5EAA64-043F-4DBD-979D-4B5120A8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69401-C700-4DFB-B0F3-C02D875A13D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718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CA3C2107-5A8D-46F9-A8CA-F67883FCC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E357-8E40-494F-98FA-DD4A4FAF1E38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A5C1346A-154C-4023-972D-61805A9B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4CA299CD-648A-4561-8687-F0915BC3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95F68-6739-4A62-AEEC-1870AD5E55F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3783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>
            <a:extLst>
              <a:ext uri="{FF2B5EF4-FFF2-40B4-BE49-F238E27FC236}">
                <a16:creationId xmlns:a16="http://schemas.microsoft.com/office/drawing/2014/main" id="{662A1842-9D65-4C77-AB32-C5925DE9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E20C-D631-48EF-A87F-20FF17246CAE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8" name="4 Altbilgi Yer Tutucusu">
            <a:extLst>
              <a:ext uri="{FF2B5EF4-FFF2-40B4-BE49-F238E27FC236}">
                <a16:creationId xmlns:a16="http://schemas.microsoft.com/office/drawing/2014/main" id="{B49FF05E-3D64-4A42-92E4-27EA5F6C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>
            <a:extLst>
              <a:ext uri="{FF2B5EF4-FFF2-40B4-BE49-F238E27FC236}">
                <a16:creationId xmlns:a16="http://schemas.microsoft.com/office/drawing/2014/main" id="{A4EBCB8D-BC2A-4289-87CC-CF388B03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8A754-76D5-4257-8954-6905D364A1F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2812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>
            <a:extLst>
              <a:ext uri="{FF2B5EF4-FFF2-40B4-BE49-F238E27FC236}">
                <a16:creationId xmlns:a16="http://schemas.microsoft.com/office/drawing/2014/main" id="{873B41FE-8AD4-4D28-9C44-C83028DA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73B9F-F263-4E80-AFB9-B735D27E56C5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4" name="4 Altbilgi Yer Tutucusu">
            <a:extLst>
              <a:ext uri="{FF2B5EF4-FFF2-40B4-BE49-F238E27FC236}">
                <a16:creationId xmlns:a16="http://schemas.microsoft.com/office/drawing/2014/main" id="{E038FAF1-172B-43D7-A797-DAC616EB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>
            <a:extLst>
              <a:ext uri="{FF2B5EF4-FFF2-40B4-BE49-F238E27FC236}">
                <a16:creationId xmlns:a16="http://schemas.microsoft.com/office/drawing/2014/main" id="{A5EBF056-8BD2-457C-92D1-27386E80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3F58-6C20-4BFC-8537-67320F6090C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1615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>
            <a:extLst>
              <a:ext uri="{FF2B5EF4-FFF2-40B4-BE49-F238E27FC236}">
                <a16:creationId xmlns:a16="http://schemas.microsoft.com/office/drawing/2014/main" id="{30AED507-9D3D-4318-B53A-18B2011B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13B6-1E29-4F92-ABF3-72C906F73F62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3" name="4 Altbilgi Yer Tutucusu">
            <a:extLst>
              <a:ext uri="{FF2B5EF4-FFF2-40B4-BE49-F238E27FC236}">
                <a16:creationId xmlns:a16="http://schemas.microsoft.com/office/drawing/2014/main" id="{0D095B26-961A-4322-970A-6DD414A3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>
            <a:extLst>
              <a:ext uri="{FF2B5EF4-FFF2-40B4-BE49-F238E27FC236}">
                <a16:creationId xmlns:a16="http://schemas.microsoft.com/office/drawing/2014/main" id="{6C685052-84BE-4E64-B248-5BE580D0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BC765-4A41-47AF-A77A-E3297F1E93C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11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9C259680-7B0F-44BD-A1B9-404A436E6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34765-9034-4237-A252-795FA8969DC0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2FCA57A6-19FF-44CE-8C7E-7423E038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51B73442-71EC-4FB7-AD9F-5F20F258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2FBDB-2CC7-40E8-B739-C831F7F13E7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805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04FB9CBB-76F9-494C-9BD6-3F45416F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7D08-CA80-4152-9675-E1059D94A366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6E3D4863-FADD-4DCE-9805-0B2FFFAE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4901C405-29B6-4775-9DA8-37E69CC0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95B5F-F736-4E2B-8FFA-C5A8394BF3D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8858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9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>
            <a:extLst>
              <a:ext uri="{FF2B5EF4-FFF2-40B4-BE49-F238E27FC236}">
                <a16:creationId xmlns:a16="http://schemas.microsoft.com/office/drawing/2014/main" id="{9B2F7746-4C7A-44C5-9B90-0AE562E6D2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051" name="2 Metin Yer Tutucusu">
            <a:extLst>
              <a:ext uri="{FF2B5EF4-FFF2-40B4-BE49-F238E27FC236}">
                <a16:creationId xmlns:a16="http://schemas.microsoft.com/office/drawing/2014/main" id="{078F719F-994D-4BEA-8DA5-0118A36334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5844AE03-17CE-4B4F-AA4B-13BFD32D5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4D194B-97B3-4FE5-8DFB-52CB0BBA193C}" type="datetimeFigureOut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193C4FC5-7CCD-4C6E-880E-12D8FA4AE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B92360D6-F158-4765-995A-656222198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47542D8-CC4D-45DD-A12F-9852978E7E1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lk-egitim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>
            <a:extLst>
              <a:ext uri="{FF2B5EF4-FFF2-40B4-BE49-F238E27FC236}">
                <a16:creationId xmlns:a16="http://schemas.microsoft.com/office/drawing/2014/main" id="{F22F9DD0-0DBC-42F9-94D3-9019BE847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13" y="4143375"/>
            <a:ext cx="8715375" cy="928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b="1" dirty="0">
                <a:solidFill>
                  <a:srgbClr val="C00000"/>
                </a:solidFill>
              </a:rPr>
              <a:t>EĞİTİM ÖĞRETİMDE TEMEL KAVRAMLAR</a:t>
            </a:r>
          </a:p>
        </p:txBody>
      </p:sp>
      <p:sp>
        <p:nvSpPr>
          <p:cNvPr id="8" name="Dikdörtgen 12">
            <a:extLst>
              <a:ext uri="{FF2B5EF4-FFF2-40B4-BE49-F238E27FC236}">
                <a16:creationId xmlns:a16="http://schemas.microsoft.com/office/drawing/2014/main" id="{89D5C649-8321-49F6-99BA-63686B85D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282" y="2285992"/>
            <a:ext cx="8715436" cy="175432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HALK EĞİTİMİ MEREKEZLERİ </a:t>
            </a:r>
            <a:b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ÖĞRETMEN VE USTA ÖĞRETİCİ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ORYANTASYON EĞİTİMİ KURSU</a:t>
            </a:r>
          </a:p>
        </p:txBody>
      </p:sp>
      <p:sp>
        <p:nvSpPr>
          <p:cNvPr id="9" name="Dikdörtgen 12">
            <a:extLst>
              <a:ext uri="{FF2B5EF4-FFF2-40B4-BE49-F238E27FC236}">
                <a16:creationId xmlns:a16="http://schemas.microsoft.com/office/drawing/2014/main" id="{BF57C0F6-5604-4C4E-A8EA-452704B7704B}"/>
              </a:ext>
            </a:extLst>
          </p:cNvPr>
          <p:cNvSpPr/>
          <p:nvPr/>
        </p:nvSpPr>
        <p:spPr>
          <a:xfrm>
            <a:off x="4857752" y="6125234"/>
            <a:ext cx="4071934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www.halk-egitim.com</a:t>
            </a:r>
            <a:endParaRPr lang="tr-TR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5C45B2C2-955D-4197-BDDC-293FD4BD51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/>
          </a:blip>
          <a:srcRect l="19084" t="6514" r="16989" b="7071"/>
          <a:stretch/>
        </p:blipFill>
        <p:spPr>
          <a:xfrm>
            <a:off x="214282" y="214290"/>
            <a:ext cx="1458861" cy="1359051"/>
          </a:xfrm>
          <a:prstGeom prst="ellipse">
            <a:avLst/>
          </a:prstGeom>
        </p:spPr>
      </p:pic>
      <p:sp>
        <p:nvSpPr>
          <p:cNvPr id="11" name="Dikdörtgen 7">
            <a:extLst>
              <a:ext uri="{FF2B5EF4-FFF2-40B4-BE49-F238E27FC236}">
                <a16:creationId xmlns:a16="http://schemas.microsoft.com/office/drawing/2014/main" id="{8D397EB4-C7BB-4F18-83ED-0A3EB3187C74}"/>
              </a:ext>
            </a:extLst>
          </p:cNvPr>
          <p:cNvSpPr/>
          <p:nvPr/>
        </p:nvSpPr>
        <p:spPr>
          <a:xfrm>
            <a:off x="1643043" y="421213"/>
            <a:ext cx="564360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T.C.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MİLLİ EĞİTİM BAKANLIĞI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Hayat Boyu Öğrenme Genel Müdürlüğü</a:t>
            </a:r>
          </a:p>
        </p:txBody>
      </p:sp>
      <p:pic>
        <p:nvPicPr>
          <p:cNvPr id="4103" name="2 Resim" descr="hayatboyurenme.jpg">
            <a:extLst>
              <a:ext uri="{FF2B5EF4-FFF2-40B4-BE49-F238E27FC236}">
                <a16:creationId xmlns:a16="http://schemas.microsoft.com/office/drawing/2014/main" id="{D6033908-9273-40E9-9C38-F9958359E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428625"/>
            <a:ext cx="16700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AA1FE1-CFB1-435C-B874-F5BC68327E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1285875"/>
            <a:ext cx="8286750" cy="50720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b="1" dirty="0">
                <a:solidFill>
                  <a:schemeClr val="tx1"/>
                </a:solidFill>
              </a:rPr>
              <a:t>SUNUŞ YOLUYLA ÖĞRETME </a:t>
            </a:r>
            <a:r>
              <a:rPr lang="tr-TR" b="1" dirty="0">
                <a:solidFill>
                  <a:srgbClr val="0070C0"/>
                </a:solidFill>
              </a:rPr>
              <a:t>YAKLAŞIMI /strateji)</a:t>
            </a:r>
            <a:endParaRPr lang="tr-TR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yaklaşım, okullarda çok yaygın bir şekilde bilginin aktarılması, kavram, ilke ve genellemelerin açıklanmasında kullanılmaktadır.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Sunuş yoluyla öğretmede bilgilerin düzenlenmiş, sıralanmış olması gerekmektedir.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Öncelikle genel ilke ve kavramlar verilir,bunu ayrıntılı bilgilerin kazandırılması izler.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7A33DABB-104F-4F2F-8343-EED2FC818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AAD2C-EC00-4649-BAE0-0CA5EE0FE5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Sunuş yoluyla öğretme, açıklama gerektiren her durumda başarıyla uygulanabilecek bir yaklaşımdır. 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Sunuş yoluyla öğretim öğretmenlerin büyük bir çoğunluğu tarafından kullanılmaktadır. 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yaklaşıma göre anlamlı öğrenmenin</a:t>
            </a:r>
            <a:r>
              <a:rPr lang="tr-TR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gerçekleşmesi için, verilecek bilgilerin aşamalılık ilişkisine göre sıralanarak öğrenciye sunulması gerekir. Bu ise genelden özele doğru bir sıra izlenerek sağlanır.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0A8AD3E1-0A8A-46DB-A611-A8C6220C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CB624D-9981-4145-9FA1-6BDB6F83ED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u="sng" dirty="0">
                <a:solidFill>
                  <a:srgbClr val="0070C0"/>
                </a:solidFill>
              </a:rPr>
              <a:t>Sunuş yoluyla öğretim yaklaşımında, </a:t>
            </a:r>
            <a:r>
              <a:rPr lang="tr-TR" dirty="0">
                <a:solidFill>
                  <a:schemeClr val="tx1"/>
                </a:solidFill>
              </a:rPr>
              <a:t>öğretmen önce temel kavramları, ilkeleri ve olguları öğretir, daha sonra örnekler vererek kavramlar, ilkeler ve olgular arasındaki temel benzerlik ve farklılıkları buldurmaya çalışır.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Bu yaklaşımın en önemli yönü öğrencilere kısa zamanda çok fazla bilginin kazandırılması ve anlamlı öğrenmenin sağlanmasıdır.</a:t>
            </a:r>
            <a:endParaRPr lang="tr-TR" dirty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 Öğretmenlere zamandan ekonomi sağlar. </a:t>
            </a:r>
            <a:endParaRPr lang="tr-TR" dirty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Bu yaklaşım özellikle öğrenciler için yeni olan kavram ve ilkelerin öğretiminde etkili bir şekilde kullanılabilir. </a:t>
            </a:r>
            <a:r>
              <a:rPr lang="tr-T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80DD83D0-21E3-44AB-BC11-AE046196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80ACAA-137D-4416-8AE3-BBBB52C8EE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60000"/>
              </a:lnSpc>
              <a:spcAft>
                <a:spcPts val="0"/>
              </a:spcAft>
              <a:buFontTx/>
              <a:buNone/>
              <a:defRPr/>
            </a:pPr>
            <a:r>
              <a:rPr lang="tr-TR" b="1" dirty="0">
                <a:solidFill>
                  <a:schemeClr val="tx1"/>
                </a:solidFill>
              </a:rPr>
              <a:t>BULUŞ YOLUYLA ÖĞRETME </a:t>
            </a:r>
            <a:r>
              <a:rPr lang="tr-TR" b="1" dirty="0">
                <a:solidFill>
                  <a:srgbClr val="0070C0"/>
                </a:solidFill>
              </a:rPr>
              <a:t>YAKLAŞIMI / strateji</a:t>
            </a:r>
            <a:endParaRPr lang="tr-TR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yaklaşım, öğrenci etkinliğine dayalı </a:t>
            </a:r>
            <a:r>
              <a:rPr lang="tr-TR" dirty="0" err="1">
                <a:solidFill>
                  <a:schemeClr val="tx1"/>
                </a:solidFill>
              </a:rPr>
              <a:t>güdüleyici</a:t>
            </a:r>
            <a:r>
              <a:rPr lang="tr-TR" dirty="0">
                <a:solidFill>
                  <a:schemeClr val="tx1"/>
                </a:solidFill>
              </a:rPr>
              <a:t> bir öğretme yaklaşımıdır.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Öğretmen, öğrencinin öğrenme sürecine etkin katılmasını buluş yoluyla öğrenme stratejisini kullanarak sağlayabilir. Burada öğretmenin temel görevi öğrenciyi yönlendirmek ve cevabı buldurmaktır.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D5D27538-E85B-4AAF-9C14-582AFC30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AF5F20-C3DC-44D0-8425-D28F61AC21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rgbClr val="0070C0"/>
                </a:solidFill>
              </a:rPr>
              <a:t>Bu yaklaşımda öğretim</a:t>
            </a:r>
            <a:r>
              <a:rPr lang="tr-TR" dirty="0">
                <a:solidFill>
                  <a:schemeClr val="tx1"/>
                </a:solidFill>
              </a:rPr>
              <a:t>, öğrencilerin merakını uyandıracak bir problemle başlar. 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Problem, öğrencinin merakını sürekli tutacak ve başarma duygusunu doyuracak derecede olmalıdır. 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Öğrenci keşfetme heyecanını duyabilmelidir. Aslında buradaki keşfetme yeniden bulmadır.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Öğrenciler daha önceden araştırılmış bir gerçeği kendileri için araştırırlar. Öğrenci, bir problemi çözerken bilim adamı gibi çalışır, ilkeleri ve genellemeleri kendisi bulur. Böylece ilerdeki yaşantısında da bu düşünce tarzını kullanabilir.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708FDB22-A557-4ACB-9910-8D40A0AF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04B68C-FBEC-4EDC-886D-656A3B1A2C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ARAŞTIRMA-İNCELEME YOLUYLA ÖĞRETME YAKLAŞIMI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 öğrencilerin araştırma ve inceleme yapmalarına ağırlık veren bir öğretim yaklaşımıdır. Öğretmen bu yaklaşımda yol gösterici, yönlendirici, rehber konumundadır. Böylece, öğrenci araştırma yoluyla bir problemin nasıl çözüleceğini öğrenmiş olur.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 yoluyla öğrenci, sadece belli konularla ilgili problemlerin çözümünü öğrenmekle kalmaz, gelecekte karşılaşacağı problemlerin çözüm yolunu da</a:t>
            </a:r>
            <a:r>
              <a:rPr lang="tr-TR" dirty="0"/>
              <a:t> </a:t>
            </a:r>
            <a:r>
              <a:rPr lang="tr-TR" dirty="0">
                <a:solidFill>
                  <a:schemeClr val="tx1"/>
                </a:solidFill>
              </a:rPr>
              <a:t>öğrenir.</a:t>
            </a:r>
            <a:r>
              <a:rPr lang="tr-TR" dirty="0"/>
              <a:t>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7952F28F-2EF9-435A-8782-E43D267E9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F9D740-ABBB-469E-B35E-A5963C76B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0720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/>
              <a:t>	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b="1" dirty="0">
                <a:solidFill>
                  <a:srgbClr val="0070C0"/>
                </a:solidFill>
              </a:rPr>
              <a:t>(ARAŞTIRMA-İNCELEME YOLUYLA ÖĞRETME)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>
                <a:solidFill>
                  <a:schemeClr val="tx1"/>
                </a:solidFill>
              </a:rPr>
              <a:t>Bu yaklaşıma</a:t>
            </a:r>
            <a:r>
              <a:rPr lang="tr-TR" sz="3600" b="1" dirty="0">
                <a:solidFill>
                  <a:srgbClr val="0070C0"/>
                </a:solidFill>
              </a:rPr>
              <a:t> </a:t>
            </a:r>
            <a:r>
              <a:rPr lang="tr-TR" sz="3600" dirty="0">
                <a:solidFill>
                  <a:schemeClr val="tx1"/>
                </a:solidFill>
              </a:rPr>
              <a:t>göre yapılacak bir araştırma </a:t>
            </a:r>
            <a:r>
              <a:rPr lang="tr-TR" sz="3600" dirty="0">
                <a:solidFill>
                  <a:srgbClr val="0070C0"/>
                </a:solidFill>
              </a:rPr>
              <a:t>dört</a:t>
            </a:r>
            <a:r>
              <a:rPr lang="tr-TR" sz="3600" dirty="0">
                <a:solidFill>
                  <a:schemeClr val="tx1"/>
                </a:solidFill>
              </a:rPr>
              <a:t> bölümden oluşur: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Problemin tanımlanması.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err="1">
                <a:solidFill>
                  <a:schemeClr val="tx1"/>
                </a:solidFill>
              </a:rPr>
              <a:t>Denencelerin</a:t>
            </a:r>
            <a:r>
              <a:rPr lang="tr-TR" dirty="0">
                <a:solidFill>
                  <a:schemeClr val="tx1"/>
                </a:solidFill>
              </a:rPr>
              <a:t> (hipotez) kurulması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Verilerin toplanması.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Verilenlerin analizi ve </a:t>
            </a:r>
            <a:r>
              <a:rPr lang="tr-TR" dirty="0" err="1">
                <a:solidFill>
                  <a:schemeClr val="tx1"/>
                </a:solidFill>
              </a:rPr>
              <a:t>denencelerin</a:t>
            </a:r>
            <a:r>
              <a:rPr lang="tr-TR" dirty="0">
                <a:solidFill>
                  <a:schemeClr val="tx1"/>
                </a:solidFill>
              </a:rPr>
              <a:t> test edilmesi.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FADBF877-055F-4DE2-8BE4-19F8BEED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8F8F9-FEA5-4F60-ACED-CC71451DF0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5000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  <a:latin typeface="Arial Bold" charset="-94"/>
              </a:rPr>
              <a:t>ÖĞRETİM YÖNTEMLERİ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Anlatım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Tartışma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Örnek Olay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Gösterip Yaptırma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Problem Çözme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1BDB9061-C8BC-429F-95CB-DB13A336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A2B725-DE4B-4B85-AE34-62F93A93C2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  <a:latin typeface="Arial" charset="0"/>
              </a:rPr>
              <a:t>	ÖRNEK OLAY YÖNTEMİ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Gerçek hayatta karşılaşılan problemlerin, eğitim ortamında çözülmesidir.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 Gazete haberi, tutanak, öykü, kanun maddesinin yorumu vb. örnek olay için bir araç olabilir!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42F14603-2A7C-4416-839D-B1619FC2C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9D075E-63AF-4DBF-9691-B6EBA563A2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400" b="1" dirty="0">
                <a:solidFill>
                  <a:srgbClr val="0070C0"/>
                </a:solidFill>
                <a:latin typeface="Arial" charset="0"/>
              </a:rPr>
              <a:t>	GÖSTERİP YAPTIRMA YÖNTEMİ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/>
                </a:solidFill>
                <a:latin typeface="Arial" charset="0"/>
              </a:rPr>
              <a:t>Bir işlemin uygulanmasını; bir araç-gerecin çalıştırılmasını önce gösterip açıklama, sonra da katılımcıya alıştırma ve uygulama yaptırarak öğretme yoludur.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2400" b="1" dirty="0">
              <a:solidFill>
                <a:schemeClr val="tx1"/>
              </a:solidFill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/>
                </a:solidFill>
                <a:latin typeface="Arial" charset="0"/>
              </a:rPr>
              <a:t>Kazandırılacak beceriler, önce eğitici tarafından yapılarak katılımcılara gösterilmelidir.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2400" b="1" dirty="0">
              <a:solidFill>
                <a:schemeClr val="tx1"/>
              </a:solidFill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/>
                </a:solidFill>
                <a:latin typeface="Arial" charset="0"/>
              </a:rPr>
              <a:t>Her katılımcıya; istenilen beceriyi kazanması için, yeterli zaman ve tekrar yapma şansı verilmelidir.</a:t>
            </a:r>
            <a:endParaRPr lang="tr-TR" sz="2400" dirty="0">
              <a:solidFill>
                <a:schemeClr val="tx1"/>
              </a:solidFill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tr-TR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67C7607D-D89D-4992-BCEC-85CF2AFD8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B5B7DE7-A8B2-4661-A451-FA88EEC2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235B857E-EA30-41DF-A151-99D9BCD7F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3578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	Eğitim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Kasıtlı kültürleme süreci olarak da ifade edilen eğitim, bireyin davranışlarında kendi yaşantısı yoluyla kasıtlı olarak istendik davranış değişikliği yaratma sürecidir.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İnsan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Yaşantı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Süreç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Davranış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0BE60A-9DDB-4F0C-82AD-1504E30747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  <a:latin typeface="Arial" charset="0"/>
              </a:rPr>
              <a:t>	PROBLEM ÇÖZME YÖNTEMİ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" charset="0"/>
              </a:rPr>
              <a:t>Problem çözme; </a:t>
            </a:r>
            <a:r>
              <a:rPr lang="tr-TR" dirty="0">
                <a:solidFill>
                  <a:schemeClr val="tx1"/>
                </a:solidFill>
                <a:latin typeface="Arial" charset="0"/>
              </a:rPr>
              <a:t>bilimsel yöntem, eleştirel düşünme, karar verme, sorgulama süreçlerini içermektedir. </a:t>
            </a:r>
          </a:p>
          <a:p>
            <a:pPr fontAlgn="auto">
              <a:spcAft>
                <a:spcPts val="0"/>
              </a:spcAft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Bu yöntem öğrenci merkezlidir.</a:t>
            </a:r>
          </a:p>
          <a:p>
            <a:pPr fontAlgn="auto">
              <a:spcAft>
                <a:spcPts val="0"/>
              </a:spcAft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Öğrencide ilgi ve güdülemeyi artırır</a:t>
            </a:r>
          </a:p>
          <a:p>
            <a:pPr fontAlgn="auto">
              <a:spcAft>
                <a:spcPts val="0"/>
              </a:spcAft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Daha kalıcı izli öğrenmeleri oluşturur.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Bilimsel yöntemi kullanmayı öğretir ve bilimsel tutumu kazandırır.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4105D781-65B8-4F7E-B2F2-F2E40F5A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F442C4-770E-4022-8A98-AEB1BC2E92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400" b="1" dirty="0">
                <a:solidFill>
                  <a:srgbClr val="0070C0"/>
                </a:solidFill>
                <a:latin typeface="Arial Bold" charset="-94"/>
              </a:rPr>
              <a:t>	</a:t>
            </a:r>
            <a:r>
              <a:rPr lang="tr-TR" sz="4000" b="1" dirty="0">
                <a:solidFill>
                  <a:srgbClr val="0070C0"/>
                </a:solidFill>
                <a:latin typeface="Arial Bold" charset="-94"/>
              </a:rPr>
              <a:t>ÖĞRETİM TEKNİKLERİ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Arial Bold" charset="-94"/>
              </a:rPr>
              <a:t>Beyin Fırtınası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Arial Bold" charset="-94"/>
              </a:rPr>
              <a:t>Soru Cevap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Arial Bold" charset="-94"/>
              </a:rPr>
              <a:t>Grup Çalışması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Arial Bold" charset="-94"/>
              </a:rPr>
              <a:t>Drama – Yaratıcı Drama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317D127E-557E-4663-8459-7A2CB804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5F61D0-5CBD-43C2-B1FA-A9DC94C587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BEYİN FIRTINASI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Bir konuya çözüm getirmek, karar vermek ve hayal yoluyla düşünce ve fikir üretmek için kullanılan yaratıcı bir tekniktir.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SORU-CEVAP TEKNİĞİ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/>
              <a:t>Düşünme ve konuşma alışkanlıklarını kazandırmada önemlidir.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/>
              <a:t>Zihinde saklı bulunan düşünceleri açığa çıkarma amaçlı </a:t>
            </a:r>
            <a:r>
              <a:rPr lang="en-US" dirty="0" err="1"/>
              <a:t>kullanılır</a:t>
            </a:r>
            <a:r>
              <a:rPr lang="en-US" dirty="0"/>
              <a:t>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EA574C65-49E1-405F-80B7-7BCD2ADE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763A4AD6-7947-4B72-8150-6D0D5D654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	GRUP ÇALIŞMALARI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Burada temel amaç, grup üyelerinin birlikte düşünmelerine, karşılıklı fikir alışverişi içinde olmalarına ve rahat bir ortamda çalışmalarına olanak sağlamaktır.</a:t>
            </a:r>
          </a:p>
          <a:p>
            <a:pPr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r-TR" sz="2400" dirty="0">
                <a:solidFill>
                  <a:srgbClr val="0070C0"/>
                </a:solidFill>
              </a:rPr>
              <a:t>	</a:t>
            </a:r>
            <a:r>
              <a:rPr lang="tr-TR" b="1" dirty="0">
                <a:solidFill>
                  <a:srgbClr val="0070C0"/>
                </a:solidFill>
              </a:rPr>
              <a:t>DRAMA-YARATICI DRAMA</a:t>
            </a:r>
          </a:p>
          <a:p>
            <a:pPr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800" dirty="0" err="1"/>
              <a:t>Yazılı</a:t>
            </a:r>
            <a:r>
              <a:rPr lang="en-US" sz="2800" dirty="0"/>
              <a:t> </a:t>
            </a:r>
            <a:r>
              <a:rPr lang="en-US" sz="2800" dirty="0" err="1"/>
              <a:t>metin</a:t>
            </a:r>
            <a:r>
              <a:rPr lang="en-US" sz="2800" dirty="0"/>
              <a:t> </a:t>
            </a:r>
            <a:r>
              <a:rPr lang="en-US" sz="2800" dirty="0" err="1"/>
              <a:t>olmaksızın</a:t>
            </a:r>
            <a:r>
              <a:rPr lang="en-US" sz="2800" dirty="0"/>
              <a:t>, </a:t>
            </a:r>
            <a:r>
              <a:rPr lang="en-US" sz="2800" dirty="0" err="1"/>
              <a:t>katılımcıların</a:t>
            </a:r>
            <a:r>
              <a:rPr lang="en-US" sz="2800" dirty="0"/>
              <a:t> </a:t>
            </a:r>
            <a:r>
              <a:rPr lang="en-US" sz="2800" dirty="0" err="1"/>
              <a:t>yaratıcı</a:t>
            </a:r>
            <a:r>
              <a:rPr lang="tr-TR" sz="2800" dirty="0"/>
              <a:t> </a:t>
            </a:r>
            <a:r>
              <a:rPr lang="en-US" sz="2800" dirty="0" err="1"/>
              <a:t>buluşları</a:t>
            </a:r>
            <a:r>
              <a:rPr lang="en-US" sz="2800" dirty="0"/>
              <a:t>,</a:t>
            </a:r>
            <a:r>
              <a:rPr lang="tr-TR" sz="2800" dirty="0"/>
              <a:t> </a:t>
            </a:r>
            <a:r>
              <a:rPr lang="en-US" sz="2800" dirty="0"/>
              <a:t>düşünceleri, </a:t>
            </a:r>
            <a:r>
              <a:rPr lang="en-US" sz="2800" dirty="0" err="1"/>
              <a:t>anıları</a:t>
            </a:r>
            <a:r>
              <a:rPr lang="en-US" sz="2800" dirty="0"/>
              <a:t> ve </a:t>
            </a:r>
            <a:r>
              <a:rPr lang="en-US" sz="2800" dirty="0" err="1"/>
              <a:t>bilgilerine</a:t>
            </a:r>
            <a:r>
              <a:rPr lang="tr-TR" sz="2800" dirty="0"/>
              <a:t> </a:t>
            </a:r>
            <a:r>
              <a:rPr lang="en-US" sz="2800" dirty="0" err="1"/>
              <a:t>dayalı</a:t>
            </a:r>
            <a:r>
              <a:rPr lang="en-US" sz="2800" dirty="0"/>
              <a:t> </a:t>
            </a:r>
            <a:r>
              <a:rPr lang="en-US" sz="2800" dirty="0" err="1"/>
              <a:t>eylem</a:t>
            </a:r>
            <a:r>
              <a:rPr lang="en-US" sz="2800" dirty="0"/>
              <a:t> </a:t>
            </a:r>
            <a:r>
              <a:rPr lang="en-US" sz="2800" dirty="0" err="1"/>
              <a:t>durumlarını</a:t>
            </a:r>
            <a:r>
              <a:rPr lang="tr-TR" sz="2800" dirty="0"/>
              <a:t> </a:t>
            </a:r>
            <a:r>
              <a:rPr lang="en-US" sz="2800" dirty="0" err="1"/>
              <a:t>oynamak</a:t>
            </a:r>
            <a:r>
              <a:rPr lang="en-US" sz="2800" dirty="0"/>
              <a:t>,</a:t>
            </a:r>
            <a:r>
              <a:rPr lang="tr-TR" sz="2800" dirty="0"/>
              <a:t> </a:t>
            </a:r>
            <a:r>
              <a:rPr lang="en-US" sz="2800" dirty="0" err="1"/>
              <a:t>canlandırmak</a:t>
            </a:r>
            <a:r>
              <a:rPr lang="en-US" sz="2800" dirty="0"/>
              <a:t>, </a:t>
            </a:r>
            <a:r>
              <a:rPr lang="en-US" sz="2800" dirty="0" err="1"/>
              <a:t>doğaçlamak</a:t>
            </a:r>
            <a:r>
              <a:rPr lang="en-US" sz="2800" dirty="0"/>
              <a:t>!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07FBB628-9BE9-45B7-AEF1-FA8D016CA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27D5A1B-3F15-42EB-9748-2BDEB711B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1143000"/>
            <a:ext cx="8215312" cy="857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800" b="1" dirty="0">
                <a:solidFill>
                  <a:srgbClr val="0070C0"/>
                </a:solidFill>
              </a:rPr>
              <a:t>Öğretim Strateji, yöntem ve teknikleri seçerken </a:t>
            </a:r>
            <a:br>
              <a:rPr lang="tr-TR" sz="2800" b="1" dirty="0">
                <a:solidFill>
                  <a:srgbClr val="0070C0"/>
                </a:solidFill>
              </a:rPr>
            </a:br>
            <a:r>
              <a:rPr lang="tr-TR" sz="2800" b="1" dirty="0">
                <a:solidFill>
                  <a:srgbClr val="0070C0"/>
                </a:solidFill>
              </a:rPr>
              <a:t>dikkat edilmesi gereken hususlar;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B79788C-4773-4ADE-B8D9-E3A6D231D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2071688"/>
            <a:ext cx="8215312" cy="4500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Her öğrenenin aynı yöntemle öğrenmesi olası değildir.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Her yöntem her öğrenenin ilgisini eşit düzeyde çekmez.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Tek bir yöntem,tek başına bütün konulara uygun değildir.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Bir öğretim yöntemi, belirlenen bütün hedeflere ulaşmayı sağlamada yeterli değildir.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dirty="0"/>
              <a:t>Her eğitici bütün yöntemleri çok becerili kullanamayabilir. Bazı eğiticiler bazı yöntemlere yatkındır.</a:t>
            </a:r>
            <a:endParaRPr lang="tr-TR" sz="2400" dirty="0"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dirty="0"/>
              <a:t>Bazı yöntemler uzun zaman gerektirir.</a:t>
            </a:r>
            <a:endParaRPr lang="tr-TR" sz="2400" dirty="0"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dirty="0"/>
              <a:t>Bazı yöntemler özel fiziksel koşullar gerektirir.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dirty="0"/>
              <a:t>Bazı yöntemler parasal kaynak gerektirir.</a:t>
            </a:r>
            <a:endParaRPr lang="tr-TR" sz="2400" dirty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4813188B-BD3B-4720-9FEE-16DB076CE88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/>
              <a:t>EĞİTİM ÖĞRETİMDE TEMEL KAVRAMLAR</a:t>
            </a:r>
            <a:endParaRPr lang="tr-TR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123740-337E-4AFC-AD05-DE6E618097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381000" indent="-3810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Öğretim strateji, yöntem ve teknikleri seçmede kullanacağımız ölçütler neler olmalıdır?</a:t>
            </a:r>
          </a:p>
          <a:p>
            <a:pPr marL="381000" indent="-381000" fontAlgn="auto">
              <a:spcAft>
                <a:spcPts val="0"/>
              </a:spcAft>
              <a:buFontTx/>
              <a:buAutoNum type="arabicPeriod"/>
              <a:defRPr/>
            </a:pPr>
            <a:r>
              <a:rPr lang="tr-TR" dirty="0">
                <a:solidFill>
                  <a:schemeClr val="tx1"/>
                </a:solidFill>
              </a:rPr>
              <a:t>Dersin Hedeflerine </a:t>
            </a:r>
            <a:r>
              <a:rPr lang="tr-TR" sz="2800" dirty="0">
                <a:solidFill>
                  <a:schemeClr val="tx1"/>
                </a:solidFill>
              </a:rPr>
              <a:t>(</a:t>
            </a:r>
            <a:r>
              <a:rPr lang="tr-TR" sz="2800" dirty="0">
                <a:solidFill>
                  <a:srgbClr val="0070C0"/>
                </a:solidFill>
              </a:rPr>
              <a:t>öğrenme çıktıları</a:t>
            </a:r>
            <a:r>
              <a:rPr lang="tr-TR" sz="2800" dirty="0">
                <a:solidFill>
                  <a:schemeClr val="tx1"/>
                </a:solidFill>
              </a:rPr>
              <a:t>) </a:t>
            </a:r>
            <a:r>
              <a:rPr lang="tr-TR" dirty="0">
                <a:solidFill>
                  <a:schemeClr val="tx1"/>
                </a:solidFill>
              </a:rPr>
              <a:t>uygun olmalıdır</a:t>
            </a:r>
            <a:r>
              <a:rPr lang="tr-TR" sz="1200" dirty="0">
                <a:solidFill>
                  <a:schemeClr val="tx1"/>
                </a:solidFill>
              </a:rPr>
              <a:t>. </a:t>
            </a:r>
            <a:endParaRPr lang="tr-TR" sz="1400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AutoNum type="arabicPeriod"/>
              <a:defRPr/>
            </a:pPr>
            <a:endParaRPr lang="tr-TR" sz="1400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tx1"/>
                </a:solidFill>
              </a:rPr>
              <a:t>2. Konuya uygun olmalıdır.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tx1"/>
                </a:solidFill>
              </a:rPr>
              <a:t>3. Öğrenciye göre olmalıdır.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tx1"/>
                </a:solidFill>
              </a:rPr>
              <a:t>4. Eğiticinin kendisine uygun olmalıdır.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672CAEB3-D263-4207-B8DB-3896AEA218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7A8A500-98E8-4335-A804-CADAFB5E0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143000"/>
            <a:ext cx="8286750" cy="571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rgbClr val="0070C0"/>
                </a:solidFill>
              </a:rPr>
              <a:t>HEDEF (Öğrenme çıktıları), YAKLAŞIM, YÖNTEM VE TEKNİK İLİŞKİSİ</a:t>
            </a:r>
          </a:p>
        </p:txBody>
      </p:sp>
      <p:graphicFrame>
        <p:nvGraphicFramePr>
          <p:cNvPr id="99374" name="Group 46">
            <a:extLst>
              <a:ext uri="{FF2B5EF4-FFF2-40B4-BE49-F238E27FC236}">
                <a16:creationId xmlns:a16="http://schemas.microsoft.com/office/drawing/2014/main" id="{BBBC1EA3-3D3F-4272-8359-F247388EED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625" y="1785938"/>
          <a:ext cx="8286750" cy="4786312"/>
        </p:xfrm>
        <a:graphic>
          <a:graphicData uri="http://schemas.openxmlformats.org/drawingml/2006/table">
            <a:tbl>
              <a:tblPr/>
              <a:tblGrid>
                <a:gridCol w="1843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5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455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Stratejiler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Yöntemler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Teknikler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Bilişsel Alan 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Duyuşsal Alan</a:t>
                      </a:r>
                      <a:endParaRPr kumimoji="1" lang="tr-T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Devinişsel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Alan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33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Sunuş Yoluyla Öğretme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(Expository Teaching)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Anlatım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Soru-Cevap,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Takrir,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Sempozyum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Bilgi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Alma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Uyarılma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081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Buluş Yoluyla Öğretme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1" 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Discovery</a:t>
                      </a: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Teaching</a:t>
                      </a: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Örnek olay,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Tartışma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Küçük-Büyük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GrupTartışması,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soru-cevap,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Panel, 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açık oturum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Kavrama, Analiz,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Değerlendirme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Tepkide Bulunma, Değer verme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60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Araştırma-İnceleme Yoluyla Öğretme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(İnquiry Teaching)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Örnek Olay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Problem Çözme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Gösterip</a:t>
                      </a: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yaptırma,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Çalıştay</a:t>
                      </a: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, 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Soru-cevap,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Beyin Fırtınası,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Gösteri, 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Rol oynama,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Deney, 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Gözlem,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Proje</a:t>
                      </a: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,Gezi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Uygulama, Analiz,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Sentez,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Değerlendirme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Örgütleme,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Kişilik haline getirme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Uyarılma, Kılavuz denetiminde yapma, Beceri haline getirme, Duruma uydurma, yaratma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1 Başlık">
            <a:extLst>
              <a:ext uri="{FF2B5EF4-FFF2-40B4-BE49-F238E27FC236}">
                <a16:creationId xmlns:a16="http://schemas.microsoft.com/office/drawing/2014/main" id="{013E469C-261F-4677-8CCF-25D13677AC3E}"/>
              </a:ext>
            </a:extLst>
          </p:cNvPr>
          <p:cNvSpPr txBox="1">
            <a:spLocks/>
          </p:cNvSpPr>
          <p:nvPr/>
        </p:nvSpPr>
        <p:spPr>
          <a:xfrm>
            <a:off x="428625" y="274638"/>
            <a:ext cx="8258175" cy="796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701F945B-AA20-4628-87E4-C7D406DD9DAA}"/>
              </a:ext>
            </a:extLst>
          </p:cNvPr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071563"/>
            <a:ext cx="8358188" cy="5429250"/>
          </a:xfrm>
        </p:spPr>
      </p:pic>
      <p:sp>
        <p:nvSpPr>
          <p:cNvPr id="5" name="1 Başlık">
            <a:extLst>
              <a:ext uri="{FF2B5EF4-FFF2-40B4-BE49-F238E27FC236}">
                <a16:creationId xmlns:a16="http://schemas.microsoft.com/office/drawing/2014/main" id="{FE32A586-7A8B-4577-90B1-92D453AEDB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8625" y="203200"/>
            <a:ext cx="8391525" cy="77787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9FA21DC7-C0CA-46A3-A963-ADCA7ADED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	Kültür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Kültür; toplumu oluşturan insanın öğrendiği bilgi, sanat, gelenek, görenek ve benzeri yetenek, beceri ve alışkanlıkları içine alan karmaşık bir bütündür.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Kültür, doğumdan sonra kazanılır ve öğrenilir, nesilden </a:t>
            </a:r>
            <a:r>
              <a:rPr lang="tr-TR" dirty="0" err="1"/>
              <a:t>nesile</a:t>
            </a:r>
            <a:r>
              <a:rPr lang="tr-TR" dirty="0"/>
              <a:t> aktarılır. Yani toplumsal bir mirastır. </a:t>
            </a:r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8B58644-8EE7-45B1-9DDE-73B304E23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6CA43DAB-70EF-413B-A75A-C3A8A416F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/>
              <a:t>	</a:t>
            </a:r>
            <a:r>
              <a:rPr lang="tr-TR" sz="3800" b="1" dirty="0">
                <a:solidFill>
                  <a:srgbClr val="0070C0"/>
                </a:solidFill>
              </a:rPr>
              <a:t>Hedef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Hedef, bireyde bulunmasını istediğimiz, eğitim yolu ile kazandırılabilir nitelikteki istendik özelliklerdir. </a:t>
            </a:r>
            <a:r>
              <a:rPr lang="tr-TR" dirty="0">
                <a:solidFill>
                  <a:srgbClr val="0070C0"/>
                </a:solidFill>
              </a:rPr>
              <a:t>Hedefler;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Uzak Hedefler </a:t>
            </a:r>
            <a:r>
              <a:rPr lang="tr-TR" dirty="0">
                <a:solidFill>
                  <a:srgbClr val="0070C0"/>
                </a:solidFill>
              </a:rPr>
              <a:t>(Ülkenin politik felsefesi) 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/>
              <a:t>Genel Hedefler </a:t>
            </a:r>
            <a:r>
              <a:rPr lang="da-DK" dirty="0">
                <a:solidFill>
                  <a:srgbClr val="0070C0"/>
                </a:solidFill>
              </a:rPr>
              <a:t>(Eğitimin – Okulun genel hedefleri) 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/>
              <a:t>Özel Hedefler </a:t>
            </a:r>
            <a:r>
              <a:rPr lang="da-DK" dirty="0">
                <a:solidFill>
                  <a:srgbClr val="0070C0"/>
                </a:solidFill>
              </a:rPr>
              <a:t>(Derse özgü hedefler) 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Hedeflerler yapılandırılırken toplum, birey ve konu alanlarının beklenti, ihtiyaç ve isteklerine göre yapılandırılmalıdır.</a:t>
            </a:r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1A49EE0D-3EBA-4132-A45B-9E12FAB1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C8E23373-5F23-48ED-8CC7-9E36A4703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578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800" b="1" dirty="0">
                <a:solidFill>
                  <a:srgbClr val="0070C0"/>
                </a:solidFill>
              </a:rPr>
              <a:t>	Öğrenme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b="1" dirty="0"/>
              <a:t>Öğrenme; </a:t>
            </a:r>
            <a:r>
              <a:rPr lang="tr-TR" dirty="0"/>
              <a:t>bireylerin çevreleri ile etkileşimleri sonucunda davranışlarındaki kalıcı değişimdir.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rgbClr val="0070C0"/>
                </a:solidFill>
              </a:rPr>
              <a:t>Öğrenmenin gerçekleşebilmesi için;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Davranışlarda gözlenebilir bir değişme olması,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Davranıştaki değişmenin nispeten sürekli olması,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Davranıştaki değişmenin yaşantı kazanma sonucunda olması,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Davranıştaki değişmenin yorgunluk, hastalık, ilaç alma vb. gibi etkenlerle geçici bir biçimde meydana gelmemesi,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Davranıştaki değişmenin sadece büyüme sonucunda oluşmaması gerekmektedir.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0F09ED8B-36A4-449B-B481-A32189FB4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CBBEB059-5928-4649-B634-B4E66EB39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00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600" b="1" dirty="0">
                <a:solidFill>
                  <a:srgbClr val="0070C0"/>
                </a:solidFill>
              </a:rPr>
              <a:t>Öğretme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Öğretme, herhangi bir öğrenmeyi kılavuzlama veya sağlama faaliyetidir.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	Öğretimin amaçları: Bireylere belirlenen bilgi, beceri, davranış ve değerler kazandırabilme.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Bireylerin ruh, beden, zihin, düşünme, karar verme, karakter, kişilik ve sosyal yeteneklerini geliştirebilme.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Bireylere öğrenmesini öğretebilme.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Bireysel ihtiyaçları, sorunları, toplumun isteklerini tanıma ve bu ihtiyaçlara cevap verebilme.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Bireylerin güdülerini bilinçli bir surette düzenleyerek geliştirebilme.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Bireylerin yaparak ve yaşayarak iş içinde hayat işlerine hazırlayabilme.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Okulun eğitim ihtiyaçlarını gerçekleştirebilmek için gerekli olan bütün önlemleri alabilme.</a:t>
            </a:r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82AAE598-B425-40FC-B315-C0B64C14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>
            <a:extLst>
              <a:ext uri="{FF2B5EF4-FFF2-40B4-BE49-F238E27FC236}">
                <a16:creationId xmlns:a16="http://schemas.microsoft.com/office/drawing/2014/main" id="{E343B277-66C7-454B-9022-AB424A104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latin typeface="Arial Bold" charset="-94"/>
              </a:rPr>
              <a:t>Öğretim Yaklaşımları (Strateji)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latin typeface="Arial Bold" charset="-94"/>
              </a:rPr>
              <a:t>Öğretim Yöntemleri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latin typeface="Arial Bold" charset="-94"/>
              </a:rPr>
              <a:t>Öğretim Teknikleri</a:t>
            </a:r>
            <a:endParaRPr lang="tr-TR" dirty="0"/>
          </a:p>
        </p:txBody>
      </p:sp>
      <p:sp>
        <p:nvSpPr>
          <p:cNvPr id="6" name="1 Başlık">
            <a:extLst>
              <a:ext uri="{FF2B5EF4-FFF2-40B4-BE49-F238E27FC236}">
                <a16:creationId xmlns:a16="http://schemas.microsoft.com/office/drawing/2014/main" id="{3C1ABB21-9DB4-45CE-9D9F-599CAC217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40030AAB-2B96-49A0-A69B-17B0EE32C7D0}"/>
              </a:ext>
            </a:extLst>
          </p:cNvPr>
          <p:cNvGraphicFramePr/>
          <p:nvPr/>
        </p:nvGraphicFramePr>
        <p:xfrm>
          <a:off x="928688" y="2928938"/>
          <a:ext cx="7358062" cy="3929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8AE362-7428-4A3C-BB60-3C1E50087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0070C0"/>
                </a:solidFill>
              </a:rPr>
              <a:t>YAKLAŞIM (Strateji): </a:t>
            </a:r>
            <a:r>
              <a:rPr lang="tr-TR" dirty="0">
                <a:solidFill>
                  <a:schemeClr val="tx1"/>
                </a:solidFill>
              </a:rPr>
              <a:t>Dersin hedeflerine ulaşmayı sağlayan oldukça genel bir yoldur.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0070C0"/>
                </a:solidFill>
              </a:rPr>
              <a:t>YÖNTEM: </a:t>
            </a:r>
            <a:r>
              <a:rPr lang="tr-TR" dirty="0">
                <a:solidFill>
                  <a:schemeClr val="tx1"/>
                </a:solidFill>
              </a:rPr>
              <a:t>Öğrenme ünitesinin hedeflerini gerçekleştirmek amacıyla teknikleri, içeriği, araç-gereç ve kaynakları ilişkili bir biçimde hizmete sunan bir öğretme yoludur.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0070C0"/>
                </a:solidFill>
              </a:rPr>
              <a:t>TEKNİK: </a:t>
            </a:r>
            <a:r>
              <a:rPr lang="tr-TR" dirty="0">
                <a:solidFill>
                  <a:schemeClr val="tx1"/>
                </a:solidFill>
              </a:rPr>
              <a:t>Öğretim materyallerini sunmada ve öğretim etkinliklerini yapılandırmada izlenen özel bir yoldur</a:t>
            </a:r>
            <a:r>
              <a:rPr lang="tr-TR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944164C4-FB1B-4F71-BA88-DE1B3F56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AD087A-A97A-481B-B04D-8B29069EBD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434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 Bold" charset="-94"/>
              </a:rPr>
              <a:t>Sunuş Yoluyla Öğretim </a:t>
            </a:r>
            <a:r>
              <a:rPr lang="tr-TR" b="1" dirty="0">
                <a:solidFill>
                  <a:srgbClr val="0070C0"/>
                </a:solidFill>
                <a:latin typeface="Arial Bold" charset="-94"/>
              </a:rPr>
              <a:t>Yaklaşımı / </a:t>
            </a:r>
            <a:r>
              <a:rPr lang="tr-TR" sz="2800" b="1" dirty="0">
                <a:solidFill>
                  <a:srgbClr val="0070C0"/>
                </a:solidFill>
                <a:latin typeface="Arial Bold" charset="-94"/>
              </a:rPr>
              <a:t>strateji</a:t>
            </a:r>
          </a:p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 Bold" charset="-94"/>
              </a:rPr>
              <a:t>Buluş Yoluyla Öğretim </a:t>
            </a:r>
            <a:r>
              <a:rPr lang="tr-TR" b="1" dirty="0">
                <a:solidFill>
                  <a:srgbClr val="0070C0"/>
                </a:solidFill>
                <a:latin typeface="Arial Bold" charset="-94"/>
              </a:rPr>
              <a:t>Yaklaşımı /</a:t>
            </a:r>
            <a:r>
              <a:rPr lang="tr-TR" sz="2800" b="1" dirty="0">
                <a:solidFill>
                  <a:srgbClr val="0070C0"/>
                </a:solidFill>
                <a:latin typeface="Arial Bold" charset="-94"/>
              </a:rPr>
              <a:t> strateji</a:t>
            </a:r>
          </a:p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tr-TR" sz="2800" dirty="0">
                <a:solidFill>
                  <a:schemeClr val="tx1"/>
                </a:solidFill>
                <a:latin typeface="Arial Bold" charset="-94"/>
              </a:rPr>
              <a:t>Araştırma Yoluyla Öğretim </a:t>
            </a:r>
            <a:r>
              <a:rPr lang="tr-TR" sz="2800" b="1" dirty="0">
                <a:solidFill>
                  <a:srgbClr val="0070C0"/>
                </a:solidFill>
                <a:latin typeface="Arial Bold" charset="-94"/>
              </a:rPr>
              <a:t>Yaklaşımı / strateji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34322539-4869-4CDC-BBDC-03CE5B37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861</Words>
  <Application>Microsoft Office PowerPoint</Application>
  <PresentationFormat>Ekran Gösterisi (4:3)</PresentationFormat>
  <Paragraphs>216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4" baseType="lpstr">
      <vt:lpstr>Arial</vt:lpstr>
      <vt:lpstr>Arial Bold</vt:lpstr>
      <vt:lpstr>Arial Unicode MS</vt:lpstr>
      <vt:lpstr>Calibri</vt:lpstr>
      <vt:lpstr>Times New Roman</vt:lpstr>
      <vt:lpstr>Verdana</vt:lpstr>
      <vt:lpstr>Ofis Teması</vt:lpstr>
      <vt:lpstr>HALK EĞİTİMİ MEREKEZLERİ  ÖĞRETMEN VE USTA ÖĞRETİCİ  ORYANTASYON EĞİTİMİ KURSU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Öğretim Strateji, yöntem ve teknikleri seçerken  dikkat edilmesi gereken hususlar; </vt:lpstr>
      <vt:lpstr>EĞİTİM ÖĞRETİMDE TEMEL KAVRAMLAR</vt:lpstr>
      <vt:lpstr>HEDEF (Öğrenme çıktıları), YAKLAŞIM, YÖNTEM VE TEKNİK İLİŞKİSİ</vt:lpstr>
      <vt:lpstr>EĞİTİM ÖĞRETİMDE TEMEL KAVRAMLAR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 ÖĞRETİMDE TEMEL KAVRAMLAR</dc:title>
  <dc:creator>casper</dc:creator>
  <cp:lastModifiedBy>FATIH KARAVELI</cp:lastModifiedBy>
  <cp:revision>35</cp:revision>
  <dcterms:created xsi:type="dcterms:W3CDTF">2017-10-08T12:46:49Z</dcterms:created>
  <dcterms:modified xsi:type="dcterms:W3CDTF">2018-01-09T18:03:24Z</dcterms:modified>
</cp:coreProperties>
</file>